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53"/>
  </p:notesMasterIdLst>
  <p:sldIdLst>
    <p:sldId id="256" r:id="rId2"/>
    <p:sldId id="403" r:id="rId3"/>
    <p:sldId id="548" r:id="rId4"/>
    <p:sldId id="499" r:id="rId5"/>
    <p:sldId id="508" r:id="rId6"/>
    <p:sldId id="577" r:id="rId7"/>
    <p:sldId id="509" r:id="rId8"/>
    <p:sldId id="510" r:id="rId9"/>
    <p:sldId id="549" r:id="rId10"/>
    <p:sldId id="530" r:id="rId11"/>
    <p:sldId id="531" r:id="rId12"/>
    <p:sldId id="512" r:id="rId13"/>
    <p:sldId id="533" r:id="rId14"/>
    <p:sldId id="553" r:id="rId15"/>
    <p:sldId id="536" r:id="rId16"/>
    <p:sldId id="535" r:id="rId17"/>
    <p:sldId id="560" r:id="rId18"/>
    <p:sldId id="538" r:id="rId19"/>
    <p:sldId id="540" r:id="rId20"/>
    <p:sldId id="561" r:id="rId21"/>
    <p:sldId id="541" r:id="rId22"/>
    <p:sldId id="559" r:id="rId23"/>
    <p:sldId id="562" r:id="rId24"/>
    <p:sldId id="542" r:id="rId25"/>
    <p:sldId id="544" r:id="rId26"/>
    <p:sldId id="563" r:id="rId27"/>
    <p:sldId id="545" r:id="rId28"/>
    <p:sldId id="546" r:id="rId29"/>
    <p:sldId id="547" r:id="rId30"/>
    <p:sldId id="578" r:id="rId31"/>
    <p:sldId id="554" r:id="rId32"/>
    <p:sldId id="566" r:id="rId33"/>
    <p:sldId id="555" r:id="rId34"/>
    <p:sldId id="575" r:id="rId35"/>
    <p:sldId id="565" r:id="rId36"/>
    <p:sldId id="567" r:id="rId37"/>
    <p:sldId id="568" r:id="rId38"/>
    <p:sldId id="569" r:id="rId39"/>
    <p:sldId id="570" r:id="rId40"/>
    <p:sldId id="571" r:id="rId41"/>
    <p:sldId id="572" r:id="rId42"/>
    <p:sldId id="573" r:id="rId43"/>
    <p:sldId id="579" r:id="rId44"/>
    <p:sldId id="581" r:id="rId45"/>
    <p:sldId id="582" r:id="rId46"/>
    <p:sldId id="580" r:id="rId47"/>
    <p:sldId id="557" r:id="rId48"/>
    <p:sldId id="564" r:id="rId49"/>
    <p:sldId id="556" r:id="rId50"/>
    <p:sldId id="558" r:id="rId51"/>
    <p:sldId id="574" r:id="rId5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025249"/>
    <a:srgbClr val="EF7D1D"/>
    <a:srgbClr val="41719C"/>
    <a:srgbClr val="CAA0C9"/>
    <a:srgbClr val="D4EBE9"/>
    <a:srgbClr val="C14026"/>
    <a:srgbClr val="5AB88F"/>
    <a:srgbClr val="57A2C5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5"/>
    <p:restoredTop sz="96911" autoAdjust="0"/>
  </p:normalViewPr>
  <p:slideViewPr>
    <p:cSldViewPr snapToGrid="0" snapToObjects="1">
      <p:cViewPr varScale="1">
        <p:scale>
          <a:sx n="131" d="100"/>
          <a:sy n="131" d="100"/>
        </p:scale>
        <p:origin x="200" y="5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17.06.18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27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25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43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64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827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245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217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19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18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15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503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351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741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407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264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726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01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882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230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8137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919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2732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303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925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429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9944C75-9D59-8A4B-A858-E84BD014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"/>
          <a:stretch/>
        </p:blipFill>
        <p:spPr>
          <a:xfrm>
            <a:off x="-11163" y="0"/>
            <a:ext cx="991716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4358" y="-13062"/>
            <a:ext cx="9957039" cy="608083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04660" y="206679"/>
            <a:ext cx="10216241" cy="4337227"/>
            <a:chOff x="-303091" y="-36785"/>
            <a:chExt cx="10216241" cy="4337227"/>
          </a:xfrm>
        </p:grpSpPr>
        <p:sp>
          <p:nvSpPr>
            <p:cNvPr id="3" name="Rechteck 2"/>
            <p:cNvSpPr/>
            <p:nvPr/>
          </p:nvSpPr>
          <p:spPr>
            <a:xfrm>
              <a:off x="-303091" y="798518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00332"/>
              <a:ext cx="4687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enterjs</a:t>
              </a:r>
              <a:r>
                <a:rPr lang="de-DE" sz="2000" b="1" dirty="0">
                  <a:solidFill>
                    <a:srgbClr val="025249"/>
                  </a:solidFill>
                </a:rPr>
                <a:t>-apollo-</a:t>
              </a:r>
              <a:r>
                <a:rPr lang="de-DE" sz="2000" b="1" dirty="0" err="1">
                  <a:solidFill>
                    <a:srgbClr val="025249"/>
                  </a:solidFill>
                </a:rPr>
                <a:t>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79269" y="3129337"/>
              <a:ext cx="8433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als State Management-Werkzeug für </a:t>
              </a:r>
              <a:r>
                <a:rPr lang="de-DE" sz="2400" b="1" dirty="0" err="1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React</a:t>
              </a:r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?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9548" y="603416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Apollo Client 2.0</a:t>
              </a:r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4358" y="6067777"/>
            <a:ext cx="992035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Juni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179377" y="2636022"/>
            <a:ext cx="754725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Apollo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707767-4C43-1D4E-AB4F-53ED396D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532" y="573768"/>
            <a:ext cx="3050937" cy="90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Für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382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boost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bei Konfiguration für viele Standard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alle notwendigen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/apollo-client/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master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boost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4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ist zentrale Schnittstelle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Netzwerkverbindung zum Server, Caching, Authentifizierung...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283AA13-DBC9-0440-8972-0F37782A629A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4279772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Nutzt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46537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3873444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React</a:t>
            </a:r>
            <a:r>
              <a:rPr lang="de-DE" dirty="0"/>
              <a:t> Apollo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1385357" y="3166374"/>
            <a:ext cx="713528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Queries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794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Daten vom Server abfragen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BEER_PAGE_QUERY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innerhalb einer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variables={{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20609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5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52775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Callback-Funktion als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Children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692336" y="420867"/>
            <a:ext cx="652133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Bock auf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Entwicklung in HH? 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http://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bit.ly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eos-react-developer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zu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...: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Weitere Features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Paginierung /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Daten nachladen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Aktualisierung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automatisch neue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Typ-Sicherheit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</p:txBody>
      </p:sp>
    </p:spTree>
    <p:extLst>
      <p:ext uri="{BB962C8B-B14F-4D97-AF65-F5344CB8AC3E}">
        <p14:creationId xmlns:p14="http://schemas.microsoft.com/office/powerpoint/2010/main" val="4086019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2312014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68580" y="352676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EE965F-D39B-7B4C-A926-2DA689328840}"/>
              </a:ext>
            </a:extLst>
          </p:cNvPr>
          <p:cNvSpPr/>
          <p:nvPr/>
        </p:nvSpPr>
        <p:spPr>
          <a:xfrm>
            <a:off x="68580" y="4549155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2581724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Typ-Sichere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codegen</a:t>
            </a: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Generiert Typen für Flow und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vom Server geladen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in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schon beim Generieren erkannt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84F452-1382-1C4D-A5D2-C54F3D734DE4}"/>
              </a:ext>
            </a:extLst>
          </p:cNvPr>
          <p:cNvSpPr txBox="1"/>
          <p:nvPr/>
        </p:nvSpPr>
        <p:spPr>
          <a:xfrm>
            <a:off x="2731770" y="2670342"/>
            <a:ext cx="69710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BeerRatingApp.tsx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Variable "$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"String"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position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expecting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"ID".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BeerPage.tsx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Cannot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alc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on type "Beer".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217775-80E0-7246-9724-5DAE8ECEB0A9}"/>
              </a:ext>
            </a:extLst>
          </p:cNvPr>
          <p:cNvSpPr/>
          <p:nvPr/>
        </p:nvSpPr>
        <p:spPr>
          <a:xfrm>
            <a:off x="203200" y="402120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Falscher Typ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3632C0-BECA-B04E-AD49-DBB676BCACEB}"/>
              </a:ext>
            </a:extLst>
          </p:cNvPr>
          <p:cNvSpPr/>
          <p:nvPr/>
        </p:nvSpPr>
        <p:spPr>
          <a:xfrm>
            <a:off x="203200" y="5994329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Unbekanntes Feld</a:t>
            </a:r>
          </a:p>
        </p:txBody>
      </p:sp>
    </p:spTree>
    <p:extLst>
      <p:ext uri="{BB962C8B-B14F-4D97-AF65-F5344CB8AC3E}">
        <p14:creationId xmlns:p14="http://schemas.microsoft.com/office/powerpoint/2010/main" val="4039582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verändern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280889" y="3166374"/>
            <a:ext cx="934422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Mutations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8718E4-E05B-CB45-9462-359642DE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21" y="486673"/>
            <a:ext cx="5710959" cy="2390877"/>
          </a:xfrm>
          <a:prstGeom prst="rect">
            <a:avLst/>
          </a:prstGeom>
          <a:ln>
            <a:solidFill>
              <a:srgbClr val="025249"/>
            </a:solidFill>
          </a:ln>
        </p:spPr>
      </p:pic>
    </p:spTree>
    <p:extLst>
      <p:ext uri="{BB962C8B-B14F-4D97-AF65-F5344CB8AC3E}">
        <p14:creationId xmlns:p14="http://schemas.microsoft.com/office/powerpoint/2010/main" val="2442173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2932250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innerhalb einer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13701F7-2458-3E4C-9A81-6032049E41C0}"/>
              </a:ext>
            </a:extLst>
          </p:cNvPr>
          <p:cNvSpPr/>
          <p:nvPr/>
        </p:nvSpPr>
        <p:spPr>
          <a:xfrm>
            <a:off x="203200" y="361173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</p:spTree>
    <p:extLst>
      <p:ext uri="{BB962C8B-B14F-4D97-AF65-F5344CB8AC3E}">
        <p14:creationId xmlns:p14="http://schemas.microsoft.com/office/powerpoint/2010/main" val="3846467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770547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endParaRPr lang="de-DE" sz="1625" b="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64555D9-C340-D842-AF87-D40FBEC6DF50}"/>
              </a:ext>
            </a:extLst>
          </p:cNvPr>
          <p:cNvSpPr/>
          <p:nvPr/>
        </p:nvSpPr>
        <p:spPr>
          <a:xfrm>
            <a:off x="93249" y="385176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 Komponente</a:t>
            </a:r>
          </a:p>
        </p:txBody>
      </p:sp>
    </p:spTree>
    <p:extLst>
      <p:ext uri="{BB962C8B-B14F-4D97-AF65-F5344CB8AC3E}">
        <p14:creationId xmlns:p14="http://schemas.microsoft.com/office/powerpoint/2010/main" val="933189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257899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onSubmit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1571262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1B9887-6073-C149-A791-0C8FA4A190A9}"/>
              </a:ext>
            </a:extLst>
          </p:cNvPr>
          <p:cNvSpPr txBox="1"/>
          <p:nvPr/>
        </p:nvSpPr>
        <p:spPr>
          <a:xfrm>
            <a:off x="5181600" y="4486656"/>
            <a:ext cx="4404360" cy="646331"/>
          </a:xfrm>
          <a:prstGeom prst="rect">
            <a:avLst/>
          </a:prstGeom>
          <a:noFill/>
          <a:ln w="12700">
            <a:solidFill>
              <a:srgbClr val="5AB88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Enthält die Daten, die der Server</a:t>
            </a: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als Antwort auf die Mutation geschickt hat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022EC9D-35A6-2649-BDB0-11D45D1160B8}"/>
              </a:ext>
            </a:extLst>
          </p:cNvPr>
          <p:cNvCxnSpPr>
            <a:cxnSpLocks/>
          </p:cNvCxnSpPr>
          <p:nvPr/>
        </p:nvCxnSpPr>
        <p:spPr>
          <a:xfrm flipH="1" flipV="1">
            <a:off x="4785360" y="3672840"/>
            <a:ext cx="835152" cy="804672"/>
          </a:xfrm>
          <a:prstGeom prst="straightConnector1">
            <a:avLst/>
          </a:prstGeom>
          <a:ln w="1270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11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4119969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230954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EC0A25-BC49-064E-9296-D074C75FE536}"/>
              </a:ext>
            </a:extLst>
          </p:cNvPr>
          <p:cNvSpPr/>
          <p:nvPr/>
        </p:nvSpPr>
        <p:spPr>
          <a:xfrm>
            <a:off x="504713" y="2279716"/>
            <a:ext cx="889657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Apollo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allows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fetch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in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... 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UIs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using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-apollo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91312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Query-Komponenten werden automatisch aktualisiert (manchmal)</a:t>
            </a:r>
          </a:p>
        </p:txBody>
      </p:sp>
    </p:spTree>
    <p:extLst>
      <p:ext uri="{BB962C8B-B14F-4D97-AF65-F5344CB8AC3E}">
        <p14:creationId xmlns:p14="http://schemas.microsoft.com/office/powerpoint/2010/main" val="889468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den Anwendungszustand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AA65B08-A3F2-D74D-A497-CB8D91EF3E7F}"/>
              </a:ext>
            </a:extLst>
          </p:cNvPr>
          <p:cNvSpPr/>
          <p:nvPr/>
        </p:nvSpPr>
        <p:spPr>
          <a:xfrm>
            <a:off x="-117454" y="3166374"/>
            <a:ext cx="1014091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Local</a:t>
            </a:r>
            <a:r>
              <a:rPr lang="de-DE" sz="13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State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186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Beer Rating App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1E5D80-4D8B-894B-A9C9-F59C2C1B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36" y="1003300"/>
            <a:ext cx="6600928" cy="54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95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bedeutet "</a:t>
            </a:r>
            <a:r>
              <a:rPr lang="de-DE" dirty="0" err="1"/>
              <a:t>Local</a:t>
            </a:r>
            <a:r>
              <a:rPr lang="de-DE" dirty="0"/>
              <a:t>" State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6338320-541E-274D-A872-D37CC8C416FB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State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Globale Daten in der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Store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", weil nicht remote über API geladen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Unglücklicher Begriff. Eigentlich: "Global" State? "App" State?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6C725B-B0A9-9149-8C46-D7D6CF155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79" y="4236720"/>
            <a:ext cx="8161713" cy="19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58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F51636-185B-9D43-8604-069B7288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Cache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7BA75B-96E2-F741-9547-FADD9493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89" y="2598647"/>
            <a:ext cx="6926823" cy="39795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19EC3CF-9DF0-0741-AE55-1BD43ED2B908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Cache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Zentrale Ablage aller gelesenen Daten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normalisierter Form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per API gelesen und verändert werden</a:t>
            </a:r>
          </a:p>
        </p:txBody>
      </p:sp>
    </p:spTree>
    <p:extLst>
      <p:ext uri="{BB962C8B-B14F-4D97-AF65-F5344CB8AC3E}">
        <p14:creationId xmlns:p14="http://schemas.microsoft.com/office/powerpoint/2010/main" val="3126770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&lt;Query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={BEER_RATING_APP_QUERY}&gt;...&lt;/Query&gt;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aus dem Cache lesen –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Abfragen mit @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liest Daten aus dem lokalen Cache, nicht vom Server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200" y="529268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aus lokalem Cache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4C2829-16D2-9644-8C9D-B6CD6173A5CC}"/>
              </a:ext>
            </a:extLst>
          </p:cNvPr>
          <p:cNvSpPr/>
          <p:nvPr/>
        </p:nvSpPr>
        <p:spPr>
          <a:xfrm>
            <a:off x="203199" y="42906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vom Server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198" y="6269378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 wie gewohnt</a:t>
            </a:r>
          </a:p>
        </p:txBody>
      </p:sp>
    </p:spTree>
    <p:extLst>
      <p:ext uri="{BB962C8B-B14F-4D97-AF65-F5344CB8AC3E}">
        <p14:creationId xmlns:p14="http://schemas.microsoft.com/office/powerpoint/2010/main" val="171934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12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200" y="4783818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 wie gewohnt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E6065C-CE78-EB49-B86F-6A3F6103DDE3}"/>
              </a:ext>
            </a:extLst>
          </p:cNvPr>
          <p:cNvSpPr/>
          <p:nvPr/>
        </p:nvSpPr>
        <p:spPr>
          <a:xfrm>
            <a:off x="2897506" y="4852058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={SET_CURRENT_BEER_ID_MUTATION}&gt;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&lt;div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onClick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={() =&gt;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({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variables: {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newBeerId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beer.id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}&gt;...&lt;/div&gt;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</p:txBody>
      </p:sp>
    </p:spTree>
    <p:extLst>
      <p:ext uri="{BB962C8B-B14F-4D97-AF65-F5344CB8AC3E}">
        <p14:creationId xmlns:p14="http://schemas.microsoft.com/office/powerpoint/2010/main" val="4166531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Definition Language (SDL)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zurzeit nur für 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59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const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"B1"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Default-Werte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Vorbelegung für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je nach Fachlichkeit</a:t>
            </a:r>
          </a:p>
        </p:txBody>
      </p:sp>
    </p:spTree>
    <p:extLst>
      <p:ext uri="{BB962C8B-B14F-4D97-AF65-F5344CB8AC3E}">
        <p14:creationId xmlns:p14="http://schemas.microsoft.com/office/powerpoint/2010/main" val="167705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(</a:t>
            </a:r>
            <a:r>
              <a:rPr lang="de-DE" sz="1600" cap="none" spc="100" dirty="0" err="1"/>
              <a:t>TypeScript</a:t>
            </a:r>
            <a:r>
              <a:rPr lang="de-DE" sz="1600" cap="none" spc="100" dirty="0"/>
              <a:t>): http://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enterjs</a:t>
            </a:r>
            <a:r>
              <a:rPr lang="de-DE" sz="1600" cap="none" spc="100" dirty="0"/>
              <a:t>-apollo-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</a:t>
            </a:r>
            <a:r>
              <a:rPr lang="de-DE" sz="1600" cap="none" spc="100" dirty="0" err="1"/>
              <a:t>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// in unserem Fall nicht notwendig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(_, {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cache.writeData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Funktionen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Lesen / Schreiben in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(optional)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bekommt Argumente aus Query und Cache übergeben</a:t>
            </a:r>
          </a:p>
        </p:txBody>
      </p:sp>
    </p:spTree>
    <p:extLst>
      <p:ext uri="{BB962C8B-B14F-4D97-AF65-F5344CB8AC3E}">
        <p14:creationId xmlns:p14="http://schemas.microsoft.com/office/powerpoint/2010/main" val="2540733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defaults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resolver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clientState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typeDefs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</a:t>
            </a:r>
            <a:endParaRPr lang="de-DE" sz="1625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Lokalen State beim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bekannt geben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208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127534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setDraftRatingForBeer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(_,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=&gt; (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// bestehende Daten auslesen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GetDraftRatings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@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`;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cache.readQuery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[] };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console.log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let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false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__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typename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"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previous.draftRatings.map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prevDraft.id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true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(!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newDraftRatings.push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cache.writeData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Komplexe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...da wird's komplex!</a:t>
            </a:r>
          </a:p>
        </p:txBody>
      </p:sp>
    </p:spTree>
    <p:extLst>
      <p:ext uri="{BB962C8B-B14F-4D97-AF65-F5344CB8AC3E}">
        <p14:creationId xmlns:p14="http://schemas.microsoft.com/office/powerpoint/2010/main" val="2790619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Aktualisierung nach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Komponenten-Updates funktionieren nicht immer automatisch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Beispiel, wenn Objekte in eine Liste eingefügt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refetchQueries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kann remote-Zugriffe auslösen!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Das ist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notwendig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4F5766-EA8C-AC42-B36B-E8DAEB0C4F36}"/>
              </a:ext>
            </a:extLst>
          </p:cNvPr>
          <p:cNvSpPr/>
          <p:nvPr/>
        </p:nvSpPr>
        <p:spPr>
          <a:xfrm>
            <a:off x="839586" y="3389923"/>
            <a:ext cx="7658099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client.mutate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ist Alternative zu Mutation-Komponente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client.mutate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UPDATE_DRAFT_RATING,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variables: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refetchQueries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[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GET_DRAFT_RATING_QUERY, variables: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BEERS_QUERY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]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237FEF3-9082-E04B-A392-8627556E23AF}"/>
              </a:ext>
            </a:extLst>
          </p:cNvPr>
          <p:cNvSpPr txBox="1"/>
          <p:nvPr/>
        </p:nvSpPr>
        <p:spPr>
          <a:xfrm>
            <a:off x="4627124" y="6023667"/>
            <a:ext cx="4404360" cy="369332"/>
          </a:xfrm>
          <a:prstGeom prst="rect">
            <a:avLst/>
          </a:prstGeom>
          <a:noFill/>
          <a:ln w="12700">
            <a:solidFill>
              <a:srgbClr val="5AB88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Löst Remote Zugriff aus!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178B42D-65EC-5C49-8790-A601AD8128D8}"/>
              </a:ext>
            </a:extLst>
          </p:cNvPr>
          <p:cNvCxnSpPr>
            <a:cxnSpLocks/>
          </p:cNvCxnSpPr>
          <p:nvPr/>
        </p:nvCxnSpPr>
        <p:spPr>
          <a:xfrm flipH="1" flipV="1">
            <a:off x="3424136" y="5447489"/>
            <a:ext cx="1641900" cy="567034"/>
          </a:xfrm>
          <a:prstGeom prst="straightConnector1">
            <a:avLst/>
          </a:prstGeom>
          <a:ln w="1270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886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Remote- und </a:t>
            </a:r>
            <a:r>
              <a:rPr lang="de-DE" dirty="0" err="1"/>
              <a:t>Local</a:t>
            </a:r>
            <a:r>
              <a:rPr lang="de-DE" dirty="0"/>
              <a:t> Data kombinieren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kann Felder vom Remote-Schema ergänzen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4F5766-EA8C-AC42-B36B-E8DAEB0C4F36}"/>
              </a:ext>
            </a:extLst>
          </p:cNvPr>
          <p:cNvSpPr/>
          <p:nvPr/>
        </p:nvSpPr>
        <p:spPr>
          <a:xfrm>
            <a:off x="2702213" y="3200787"/>
            <a:ext cx="4501573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hasDraftRating</a:t>
            </a:r>
            <a:r>
              <a:rPr lang="de-DE" sz="1625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@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client</a:t>
            </a:r>
            <a:endParaRPr lang="de-DE" sz="1625" dirty="0">
              <a:solidFill>
                <a:srgbClr val="EF7D1D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@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278CA24-55C9-4843-8D54-82751D61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59" y="1603037"/>
            <a:ext cx="8872682" cy="1067773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1477019-192E-7C4D-80DD-E61232709605}"/>
              </a:ext>
            </a:extLst>
          </p:cNvPr>
          <p:cNvCxnSpPr>
            <a:cxnSpLocks/>
          </p:cNvCxnSpPr>
          <p:nvPr/>
        </p:nvCxnSpPr>
        <p:spPr>
          <a:xfrm flipH="1" flipV="1">
            <a:off x="1461155" y="2060983"/>
            <a:ext cx="1676900" cy="2469454"/>
          </a:xfrm>
          <a:prstGeom prst="straightConnector1">
            <a:avLst/>
          </a:prstGeom>
          <a:ln w="41275">
            <a:solidFill>
              <a:srgbClr val="EF7D1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CB7DD62-C35D-4A49-BF93-DA13BB562B95}"/>
              </a:ext>
            </a:extLst>
          </p:cNvPr>
          <p:cNvCxnSpPr>
            <a:cxnSpLocks/>
          </p:cNvCxnSpPr>
          <p:nvPr/>
        </p:nvCxnSpPr>
        <p:spPr>
          <a:xfrm flipV="1">
            <a:off x="6372520" y="2060983"/>
            <a:ext cx="1197204" cy="2515180"/>
          </a:xfrm>
          <a:prstGeom prst="straightConnector1">
            <a:avLst/>
          </a:prstGeom>
          <a:ln w="41275">
            <a:solidFill>
              <a:srgbClr val="EF7D1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430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Remote- und </a:t>
            </a:r>
            <a:r>
              <a:rPr lang="de-DE" dirty="0" err="1"/>
              <a:t>Local</a:t>
            </a:r>
            <a:r>
              <a:rPr lang="de-DE" dirty="0"/>
              <a:t> Data kombinieren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 erhält umschließendes 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readFragment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liefert Objekte aus dem Cache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C6FC5D6-33B8-4948-B6E1-6C7217D16B34}"/>
              </a:ext>
            </a:extLst>
          </p:cNvPr>
          <p:cNvSpPr/>
          <p:nvPr/>
        </p:nvSpPr>
        <p:spPr>
          <a:xfrm>
            <a:off x="819074" y="2360731"/>
            <a:ext cx="8456902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hasDraftRating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_,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cache.readFragment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fragment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gql`fragment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on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}`,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cacheKey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`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:${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!== null;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0725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Aktualisierung nach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ABD05-0B29-1149-B66C-AD7F90D57EEA}"/>
              </a:ext>
            </a:extLst>
          </p:cNvPr>
          <p:cNvSpPr/>
          <p:nvPr/>
        </p:nvSpPr>
        <p:spPr>
          <a:xfrm>
            <a:off x="5032664" y="5934670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www.apollographql.com</a:t>
            </a:r>
            <a:r>
              <a:rPr lang="de-DE" dirty="0"/>
              <a:t>/</a:t>
            </a:r>
            <a:r>
              <a:rPr lang="de-DE" dirty="0" err="1"/>
              <a:t>docs</a:t>
            </a:r>
            <a:r>
              <a:rPr lang="de-DE" dirty="0"/>
              <a:t>/</a:t>
            </a:r>
            <a:r>
              <a:rPr lang="de-DE" dirty="0" err="1"/>
              <a:t>react</a:t>
            </a:r>
            <a:r>
              <a:rPr lang="de-DE" dirty="0"/>
              <a:t>/</a:t>
            </a:r>
            <a:r>
              <a:rPr lang="de-DE" dirty="0" err="1"/>
              <a:t>advanced</a:t>
            </a:r>
            <a:r>
              <a:rPr lang="de-DE" dirty="0"/>
              <a:t>/</a:t>
            </a:r>
            <a:r>
              <a:rPr lang="de-DE" dirty="0" err="1"/>
              <a:t>caching.html#after-mutations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184B995-A1D1-1749-851F-1E70FE73FFA5}"/>
              </a:ext>
            </a:extLst>
          </p:cNvPr>
          <p:cNvSpPr/>
          <p:nvPr/>
        </p:nvSpPr>
        <p:spPr>
          <a:xfrm>
            <a:off x="1499755" y="2344157"/>
            <a:ext cx="4953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In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some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cases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, just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using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de-DE" dirty="0" err="1"/>
              <a:t>dataIdFromObject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not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enough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for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your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application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UI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update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correctly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.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For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example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,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if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you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want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add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something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a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list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of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objects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without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refetching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entire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list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,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if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there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are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some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objects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that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which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you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can’t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assign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an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object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identifier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, Apollo Client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cannot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update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existing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queries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for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you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. Read on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learn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about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other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tools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at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your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disposal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.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38FF3B3-145E-4C47-9B44-65C2C8A286F3}"/>
              </a:ext>
            </a:extLst>
          </p:cNvPr>
          <p:cNvSpPr/>
          <p:nvPr/>
        </p:nvSpPr>
        <p:spPr>
          <a:xfrm>
            <a:off x="1416627" y="5103674"/>
            <a:ext cx="4953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A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very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common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way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of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using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refetchQueries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import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queries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defined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for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other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components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make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sure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that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those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components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will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be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updated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:</a:t>
            </a:r>
          </a:p>
          <a:p>
            <a:endParaRPr lang="de-DE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de-DE" dirty="0">
                <a:solidFill>
                  <a:srgbClr val="FF0000"/>
                </a:solidFill>
                <a:latin typeface="Helvetica Neue" panose="02000503000000020004" pitchFamily="2" charset="0"/>
              </a:rPr>
              <a:t>NICHT NOTWENDIG MIT REDUX</a:t>
            </a:r>
          </a:p>
          <a:p>
            <a:br>
              <a:rPr lang="de-DE" dirty="0"/>
            </a:b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Komponenten-Updates funktionieren nicht immer automatisch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Beispiel, wenn Objekte in eine Liste eingefügt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refetchQueries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78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und Bewertung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AC206FB-4004-0641-808E-09139A97C186}"/>
              </a:ext>
            </a:extLst>
          </p:cNvPr>
          <p:cNvSpPr/>
          <p:nvPr/>
        </p:nvSpPr>
        <p:spPr>
          <a:xfrm>
            <a:off x="3975011" y="3166374"/>
            <a:ext cx="195598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🤔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101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Bewertung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619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dem Apollo Client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 und Mutation-Komponenten funktionieren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-Support weitgehend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nicht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durchgehend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typisiert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starke Modularisierung schwer überschaubar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 werden Fehler gemeldet? Wo Doku? Apollo-Client?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-Apollo?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DevTools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Link-State? ...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 teilweise inkonsistent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Möglichkeiten, ein Ziel zu erreichen 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(HOCs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direkter Cache Zugriff, mehrere APIs für direkten Cache Zugriff)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Client hat Probleme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Ansichten teilweise nicht aktuell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andere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 als der Client (Client fügt __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typename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Caching hinzu)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time-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traveling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wie bei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564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Bewertung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7305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Lokaler State mit Apollo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Achtung! Version 0.4,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noch "experimental"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Zahlreiche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Issues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 Bug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Tracker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 passen teilweise nicht zusammen (Client/Source,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Tools,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nach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manuell neu ausgeführt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nötig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/ Beispiele nur sehr eingeschränkt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Verbreitungsgrad?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Arbeiten mit der Cache API "gewöhnungsbedürftig"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Reducer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wesentlich einfacher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Vergleich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weniger Architektur-Pattern (meine Meinung)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(logischerweise) viel höhere Verbreitung, viel ausgereifter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Actions 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Selectors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Abfrage? 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85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293427-8972-4141-9A4F-42D5FB66A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26DDB1-13CD-FD49-8D70-726A80B5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54" y="478314"/>
            <a:ext cx="5006892" cy="4125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"Empfehlung"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Meine persönliche Einschätzung: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 und Mutation Komponenten gut einsetzbar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Lokaler State mit Apollo: noch fragil, weitere Entwicklung abwarten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(dort wo es funktioniert ganz cool)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Weiterhin gilt: "normaler"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ist "erlaubt"!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andere nur machen, wenn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nicht ausreicht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101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9944C75-9D59-8A4B-A858-E84BD014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"/>
          <a:stretch/>
        </p:blipFill>
        <p:spPr>
          <a:xfrm>
            <a:off x="-11163" y="0"/>
            <a:ext cx="991716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4358" y="-13062"/>
            <a:ext cx="9957039" cy="608083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4358" y="6067777"/>
            <a:ext cx="992035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D435F20-5996-414D-AF6A-1B6472335F80}"/>
              </a:ext>
            </a:extLst>
          </p:cNvPr>
          <p:cNvSpPr/>
          <p:nvPr/>
        </p:nvSpPr>
        <p:spPr>
          <a:xfrm>
            <a:off x="0" y="2052631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A01463F-E8E1-0D45-A63D-44F8D588AE87}"/>
              </a:ext>
            </a:extLst>
          </p:cNvPr>
          <p:cNvSpPr/>
          <p:nvPr/>
        </p:nvSpPr>
        <p:spPr>
          <a:xfrm>
            <a:off x="-14357" y="4877279"/>
            <a:ext cx="9920358" cy="86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enterjs</a:t>
            </a:r>
            <a:r>
              <a:rPr lang="de-DE" sz="2000" b="1" dirty="0">
                <a:solidFill>
                  <a:srgbClr val="41719C"/>
                </a:solidFill>
              </a:rPr>
              <a:t>-apollo-</a:t>
            </a:r>
            <a:r>
              <a:rPr lang="de-DE" sz="2000" b="1">
                <a:solidFill>
                  <a:srgbClr val="41719C"/>
                </a:solidFill>
              </a:rPr>
              <a:t>graphql</a:t>
            </a:r>
            <a:endParaRPr lang="de-DE" sz="2000" b="1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enterjs</a:t>
            </a:r>
            <a:r>
              <a:rPr lang="de-DE" sz="2000" b="1" dirty="0">
                <a:solidFill>
                  <a:srgbClr val="41719C"/>
                </a:solidFill>
              </a:rPr>
              <a:t>-apollo-</a:t>
            </a:r>
            <a:r>
              <a:rPr lang="de-DE" sz="2000" b="1" dirty="0" err="1">
                <a:solidFill>
                  <a:srgbClr val="41719C"/>
                </a:solidFill>
              </a:rPr>
              <a:t>graphql</a:t>
            </a:r>
            <a:r>
              <a:rPr lang="de-DE" sz="2000" b="1" dirty="0">
                <a:solidFill>
                  <a:srgbClr val="41719C"/>
                </a:solidFill>
              </a:rPr>
              <a:t>-</a:t>
            </a:r>
            <a:r>
              <a:rPr lang="de-DE" sz="2000" b="1" dirty="0" err="1">
                <a:solidFill>
                  <a:srgbClr val="41719C"/>
                </a:solidFill>
              </a:rPr>
              <a:t>example</a:t>
            </a:r>
            <a:endParaRPr lang="de-DE" sz="2000" b="1" dirty="0">
              <a:solidFill>
                <a:srgbClr val="025249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9F4FB96-9EF7-1140-A87E-E8AD1034815B}"/>
              </a:ext>
            </a:extLst>
          </p:cNvPr>
          <p:cNvSpPr/>
          <p:nvPr/>
        </p:nvSpPr>
        <p:spPr>
          <a:xfrm>
            <a:off x="0" y="125127"/>
            <a:ext cx="9906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882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5" y="369393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Abfrage Sprache</a:t>
            </a:r>
          </a:p>
        </p:txBody>
      </p:sp>
    </p:spTree>
    <p:extLst>
      <p:ext uri="{BB962C8B-B14F-4D97-AF65-F5344CB8AC3E}">
        <p14:creationId xmlns:p14="http://schemas.microsoft.com/office/powerpoint/2010/main" val="352450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2695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Query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2085884"/>
            <a:ext cx="5759450" cy="47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2768</Words>
  <Application>Microsoft Macintosh PowerPoint</Application>
  <PresentationFormat>A4-Papier (210 x 297 mm)</PresentationFormat>
  <Paragraphs>666</Paragraphs>
  <Slides>51</Slides>
  <Notes>33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63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EnterJS Darmstadt | Juni 2018 | @nilshartmann</vt:lpstr>
      <vt:lpstr>@nilshartmann</vt:lpstr>
      <vt:lpstr>PowerPoint-Präsentation</vt:lpstr>
      <vt:lpstr>Source (TypeScript): http://bit.ly/enterjs-apollo-graphql-example</vt:lpstr>
      <vt:lpstr>PowerPoint-Präsentation</vt:lpstr>
      <vt:lpstr>Die Abfrage Sprache</vt:lpstr>
      <vt:lpstr>query Language</vt:lpstr>
      <vt:lpstr>query Language: Operations</vt:lpstr>
      <vt:lpstr>query Language: Mutations</vt:lpstr>
      <vt:lpstr>mit Apollo und React</vt:lpstr>
      <vt:lpstr>Apollo Für React</vt:lpstr>
      <vt:lpstr>Schritt 1: Erzeugen des Clients und Providers</vt:lpstr>
      <vt:lpstr>Schritt 1: Erzeugen des Clients und Providers</vt:lpstr>
      <vt:lpstr>in React Apollo</vt:lpstr>
      <vt:lpstr>Queries</vt:lpstr>
      <vt:lpstr>Queries</vt:lpstr>
      <vt:lpstr>Queries</vt:lpstr>
      <vt:lpstr>Queries</vt:lpstr>
      <vt:lpstr>Queries</vt:lpstr>
      <vt:lpstr>Queries</vt:lpstr>
      <vt:lpstr>Typ-sichere Verwendung</vt:lpstr>
      <vt:lpstr>Beispiel: Typ-Sichere Queries</vt:lpstr>
      <vt:lpstr>Daten verändern</vt:lpstr>
      <vt:lpstr>Mutations</vt:lpstr>
      <vt:lpstr>Mutations</vt:lpstr>
      <vt:lpstr>Mutations</vt:lpstr>
      <vt:lpstr>Schritt 3: Mutations</vt:lpstr>
      <vt:lpstr>Schritt 3: Mutations</vt:lpstr>
      <vt:lpstr>Schritt 3: Mutations</vt:lpstr>
      <vt:lpstr>Schritt 3: Mutations</vt:lpstr>
      <vt:lpstr>GraphQL für den Anwendungszustand</vt:lpstr>
      <vt:lpstr>Beispiel: Beer Rating App</vt:lpstr>
      <vt:lpstr>Was bedeutet "Local" State</vt:lpstr>
      <vt:lpstr>Apollo Cache</vt:lpstr>
      <vt:lpstr>Local Data</vt:lpstr>
      <vt:lpstr>Local Data</vt:lpstr>
      <vt:lpstr>Local Data</vt:lpstr>
      <vt:lpstr>Local Data</vt:lpstr>
      <vt:lpstr>Local Data</vt:lpstr>
      <vt:lpstr>Local Data</vt:lpstr>
      <vt:lpstr>Local Data</vt:lpstr>
      <vt:lpstr>Lokaler State</vt:lpstr>
      <vt:lpstr>Aktualisierung nach Mutations</vt:lpstr>
      <vt:lpstr>Remote- und Local Data kombinieren</vt:lpstr>
      <vt:lpstr>Remote- und Local Data kombinieren</vt:lpstr>
      <vt:lpstr>Aktualisierung nach Mutations</vt:lpstr>
      <vt:lpstr>Fazit und Bewertung</vt:lpstr>
      <vt:lpstr>Fazit &amp; Bewertung</vt:lpstr>
      <vt:lpstr>Fazit &amp; Bewertung</vt:lpstr>
      <vt:lpstr>"Empfehlung"</vt:lpstr>
      <vt:lpstr>nils@nilshartmann.net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569</cp:revision>
  <cp:lastPrinted>2018-05-30T19:37:50Z</cp:lastPrinted>
  <dcterms:created xsi:type="dcterms:W3CDTF">2016-03-28T15:59:53Z</dcterms:created>
  <dcterms:modified xsi:type="dcterms:W3CDTF">2018-06-17T06:14:02Z</dcterms:modified>
</cp:coreProperties>
</file>